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57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DE093D7-B3D7-4528-B5C5-C6E9510E0145}" type="datetimeFigureOut">
              <a:rPr lang="en-US" smtClean="0"/>
              <a:pPr/>
              <a:t>10/8/2018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4C3C64-3EAA-4EB2-82E5-A61DC8CBD73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DE093D7-B3D7-4528-B5C5-C6E9510E0145}" type="datetimeFigureOut">
              <a:rPr lang="en-US" smtClean="0"/>
              <a:pPr/>
              <a:t>10/8/2018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4C3C64-3EAA-4EB2-82E5-A61DC8CBD73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DE093D7-B3D7-4528-B5C5-C6E9510E0145}" type="datetimeFigureOut">
              <a:rPr lang="en-US" smtClean="0"/>
              <a:pPr/>
              <a:t>10/8/2018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4C3C64-3EAA-4EB2-82E5-A61DC8CBD73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DE093D7-B3D7-4528-B5C5-C6E9510E0145}" type="datetimeFigureOut">
              <a:rPr lang="en-US" smtClean="0"/>
              <a:pPr/>
              <a:t>10/8/2018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4C3C64-3EAA-4EB2-82E5-A61DC8CBD73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DE093D7-B3D7-4528-B5C5-C6E9510E0145}" type="datetimeFigureOut">
              <a:rPr lang="en-US" smtClean="0"/>
              <a:pPr/>
              <a:t>10/8/2018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4C3C64-3EAA-4EB2-82E5-A61DC8CBD73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DE093D7-B3D7-4528-B5C5-C6E9510E0145}" type="datetimeFigureOut">
              <a:rPr lang="en-US" smtClean="0"/>
              <a:pPr/>
              <a:t>10/8/2018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4C3C64-3EAA-4EB2-82E5-A61DC8CBD73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DE093D7-B3D7-4528-B5C5-C6E9510E0145}" type="datetimeFigureOut">
              <a:rPr lang="en-US" smtClean="0"/>
              <a:pPr/>
              <a:t>10/8/2018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4C3C64-3EAA-4EB2-82E5-A61DC8CBD73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DE093D7-B3D7-4528-B5C5-C6E9510E0145}" type="datetimeFigureOut">
              <a:rPr lang="en-US" smtClean="0"/>
              <a:pPr/>
              <a:t>10/8/2018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4C3C64-3EAA-4EB2-82E5-A61DC8CBD73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E093D7-B3D7-4528-B5C5-C6E9510E0145}" type="datetimeFigureOut">
              <a:rPr lang="en-US" smtClean="0"/>
              <a:pPr/>
              <a:t>10/8/2018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4C3C64-3EAA-4EB2-82E5-A61DC8CBD73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DE093D7-B3D7-4528-B5C5-C6E9510E0145}" type="datetimeFigureOut">
              <a:rPr lang="en-US" smtClean="0"/>
              <a:pPr/>
              <a:t>10/8/2018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4C3C64-3EAA-4EB2-82E5-A61DC8CBD73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DE093D7-B3D7-4528-B5C5-C6E9510E0145}" type="datetimeFigureOut">
              <a:rPr lang="en-US" smtClean="0"/>
              <a:pPr/>
              <a:t>10/8/2018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4C3C64-3EAA-4EB2-82E5-A61DC8CBD73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E093D7-B3D7-4528-B5C5-C6E9510E0145}" type="datetimeFigureOut">
              <a:rPr lang="en-US" smtClean="0"/>
              <a:pPr/>
              <a:t>10/8/2018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4C3C64-3EAA-4EB2-82E5-A61DC8CBD73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1"/>
            <a:ext cx="7772400" cy="1447799"/>
          </a:xfrm>
        </p:spPr>
        <p:txBody>
          <a:bodyPr/>
          <a:lstStyle/>
          <a:p>
            <a:r>
              <a:rPr lang="en-US" dirty="0" smtClean="0"/>
              <a:t>Business Cycle/Trade Cycle</a:t>
            </a:r>
            <a:endParaRPr lang="en-US" dirty="0"/>
          </a:p>
        </p:txBody>
      </p:sp>
      <p:sp>
        <p:nvSpPr>
          <p:cNvPr id="3" name="Subtitle 2"/>
          <p:cNvSpPr>
            <a:spLocks noGrp="1"/>
          </p:cNvSpPr>
          <p:nvPr>
            <p:ph type="subTitle" idx="1"/>
          </p:nvPr>
        </p:nvSpPr>
        <p:spPr/>
        <p:txBody>
          <a:bodyPr/>
          <a:lstStyle/>
          <a:p>
            <a:endParaRPr lang="en-US"/>
          </a:p>
        </p:txBody>
      </p:sp>
      <p:pic>
        <p:nvPicPr>
          <p:cNvPr id="1026" name="Picture 2" descr="C:\Users\commerceS2\Desktop\Gokila\images.png"/>
          <p:cNvPicPr>
            <a:picLocks noChangeAspect="1" noChangeArrowheads="1"/>
          </p:cNvPicPr>
          <p:nvPr/>
        </p:nvPicPr>
        <p:blipFill>
          <a:blip r:embed="rId2"/>
          <a:srcRect/>
          <a:stretch>
            <a:fillRect/>
          </a:stretch>
        </p:blipFill>
        <p:spPr bwMode="auto">
          <a:xfrm>
            <a:off x="838200" y="1981200"/>
            <a:ext cx="8001000" cy="449580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Theories of Business Cycle</a:t>
            </a:r>
            <a:endParaRPr lang="en-US" dirty="0"/>
          </a:p>
        </p:txBody>
      </p:sp>
      <p:sp>
        <p:nvSpPr>
          <p:cNvPr id="3" name="Content Placeholder 2"/>
          <p:cNvSpPr>
            <a:spLocks noGrp="1"/>
          </p:cNvSpPr>
          <p:nvPr>
            <p:ph idx="1"/>
          </p:nvPr>
        </p:nvSpPr>
        <p:spPr>
          <a:xfrm>
            <a:off x="457200" y="1447800"/>
            <a:ext cx="8458200" cy="5029200"/>
          </a:xfrm>
        </p:spPr>
        <p:txBody>
          <a:bodyPr>
            <a:normAutofit fontScale="92500" lnSpcReduction="20000"/>
          </a:bodyPr>
          <a:lstStyle/>
          <a:p>
            <a:pPr marL="514350" indent="-514350">
              <a:buFont typeface="+mj-lt"/>
              <a:buAutoNum type="arabicPeriod"/>
            </a:pPr>
            <a:r>
              <a:rPr lang="en-US" b="1" dirty="0" smtClean="0"/>
              <a:t>Sun-Spot Theory</a:t>
            </a:r>
          </a:p>
          <a:p>
            <a:pPr fontAlgn="base"/>
            <a:r>
              <a:rPr lang="en-US" dirty="0" smtClean="0"/>
              <a:t>Sun-spot theory was developed in 1875 by Stanley Jevons. Sun-spots are storms on the surface of the sun caused by violent nuclear explosions there. </a:t>
            </a:r>
          </a:p>
          <a:p>
            <a:pPr fontAlgn="base"/>
            <a:r>
              <a:rPr lang="en-US" dirty="0" smtClean="0"/>
              <a:t>Since econo­mies in the olden world were heavily dependent on agriculture, changes in climatic conditions due to sun-spots produced fluctuations in agricultural output. </a:t>
            </a:r>
            <a:endParaRPr lang="en-US" dirty="0" smtClean="0"/>
          </a:p>
          <a:p>
            <a:pPr fontAlgn="base"/>
            <a:r>
              <a:rPr lang="en-US" dirty="0" smtClean="0"/>
              <a:t>Changes </a:t>
            </a:r>
            <a:r>
              <a:rPr lang="en-US" dirty="0" smtClean="0"/>
              <a:t>in agricultural output through its demand and input-output relations affect industry. Thus, swings in agricultural output spread throughout the economy.</a:t>
            </a:r>
          </a:p>
          <a:p>
            <a:pPr>
              <a:buNone/>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381000"/>
            <a:ext cx="8382000" cy="6172200"/>
          </a:xfrm>
        </p:spPr>
        <p:txBody>
          <a:bodyPr>
            <a:normAutofit fontScale="92500" lnSpcReduction="10000"/>
          </a:bodyPr>
          <a:lstStyle/>
          <a:p>
            <a:pPr>
              <a:buNone/>
            </a:pPr>
            <a:r>
              <a:rPr lang="en-US" dirty="0" smtClean="0"/>
              <a:t>2. </a:t>
            </a:r>
            <a:r>
              <a:rPr lang="en-US" b="1" dirty="0" err="1" smtClean="0"/>
              <a:t>Hawtrey’s</a:t>
            </a:r>
            <a:r>
              <a:rPr lang="en-US" b="1" dirty="0" smtClean="0"/>
              <a:t> Monetary Theory of Business Cycles</a:t>
            </a:r>
          </a:p>
          <a:p>
            <a:pPr>
              <a:buNone/>
            </a:pPr>
            <a:r>
              <a:rPr lang="en-US" dirty="0" smtClean="0"/>
              <a:t>economy is said be under gold standard when either money in circulation consists of gold coins or when paper notes are fully backed by gold reserves in the banking system</a:t>
            </a:r>
            <a:r>
              <a:rPr lang="en-US" dirty="0" smtClean="0"/>
              <a:t>.</a:t>
            </a:r>
          </a:p>
          <a:p>
            <a:pPr>
              <a:buNone/>
            </a:pPr>
            <a:r>
              <a:rPr lang="en-US" dirty="0" smtClean="0"/>
              <a:t>According to </a:t>
            </a:r>
            <a:r>
              <a:rPr lang="en-US" dirty="0" err="1" smtClean="0"/>
              <a:t>Hawtrey</a:t>
            </a:r>
            <a:r>
              <a:rPr lang="en-US" dirty="0" smtClean="0"/>
              <a:t>, increases in the quantity of money raises the availability of bank credit for investment. Thus, by increasing the supply of credit expansion in money supply causes rate of interest to fall. The lower rate of interest induces businessmen to borrow more for investment in capital goods and also for investment in keeping more inventories of goods.</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381000"/>
            <a:ext cx="7696200" cy="6172200"/>
          </a:xfrm>
        </p:spPr>
        <p:txBody>
          <a:bodyPr>
            <a:normAutofit fontScale="85000" lnSpcReduction="20000"/>
          </a:bodyPr>
          <a:lstStyle/>
          <a:p>
            <a:pPr fontAlgn="base">
              <a:buNone/>
            </a:pPr>
            <a:r>
              <a:rPr lang="en-US" b="1" dirty="0" smtClean="0"/>
              <a:t>3. Over-Investment </a:t>
            </a:r>
            <a:r>
              <a:rPr lang="en-US" b="1" dirty="0" smtClean="0"/>
              <a:t>Theory:</a:t>
            </a:r>
          </a:p>
          <a:p>
            <a:pPr fontAlgn="base"/>
            <a:r>
              <a:rPr lang="en-US" dirty="0" smtClean="0"/>
              <a:t>It has been observed that over time investment varies more than that of total output of final goods and services and consumption. This has led economists to investigate the causes of variation in investment and how it is responsible for business cycles.</a:t>
            </a:r>
          </a:p>
          <a:p>
            <a:pPr fontAlgn="base"/>
            <a:r>
              <a:rPr lang="en-US" dirty="0" smtClean="0"/>
              <a:t>Two versions of over-in­vestment theory have been put forward. One theory offered by Hayek </a:t>
            </a:r>
            <a:r>
              <a:rPr lang="en-US" dirty="0" err="1" smtClean="0"/>
              <a:t>emphasises</a:t>
            </a:r>
            <a:r>
              <a:rPr lang="en-US" dirty="0" smtClean="0"/>
              <a:t> monetary forces in causing fluctuations in investment. The second version of over-investment theory has been developed by Knut </a:t>
            </a:r>
            <a:r>
              <a:rPr lang="en-US" dirty="0" err="1" smtClean="0"/>
              <a:t>Wickshell</a:t>
            </a:r>
            <a:r>
              <a:rPr lang="en-US" dirty="0" smtClean="0"/>
              <a:t> which </a:t>
            </a:r>
            <a:r>
              <a:rPr lang="en-US" dirty="0" err="1" smtClean="0"/>
              <a:t>emphasises</a:t>
            </a:r>
            <a:r>
              <a:rPr lang="en-US" dirty="0" smtClean="0"/>
              <a:t> spurts of investment brought about by innovation.</a:t>
            </a:r>
          </a:p>
          <a:p>
            <a:pPr>
              <a:buNone/>
            </a:pPr>
            <a:r>
              <a:rPr lang="en-US" dirty="0" smtClean="0"/>
              <a:t/>
            </a:r>
            <a:br>
              <a:rPr lang="en-US" dirty="0" smtClean="0"/>
            </a:b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4. Schumpeter’s </a:t>
            </a:r>
            <a:r>
              <a:rPr lang="en-US" b="1" dirty="0" smtClean="0"/>
              <a:t>Theory of Innovation</a:t>
            </a:r>
            <a:endParaRPr lang="en-US" dirty="0"/>
          </a:p>
        </p:txBody>
      </p:sp>
      <p:sp>
        <p:nvSpPr>
          <p:cNvPr id="3" name="Content Placeholder 2"/>
          <p:cNvSpPr>
            <a:spLocks noGrp="1"/>
          </p:cNvSpPr>
          <p:nvPr>
            <p:ph idx="1"/>
          </p:nvPr>
        </p:nvSpPr>
        <p:spPr>
          <a:xfrm>
            <a:off x="457200" y="1600200"/>
            <a:ext cx="8229600" cy="5029200"/>
          </a:xfrm>
        </p:spPr>
        <p:txBody>
          <a:bodyPr>
            <a:normAutofit lnSpcReduction="10000"/>
          </a:bodyPr>
          <a:lstStyle/>
          <a:p>
            <a:r>
              <a:rPr lang="en-US" dirty="0" smtClean="0"/>
              <a:t>The Schumpeter’s theory of innovation advocates that business innovations are responsible for rapid changes in investment and business fluctuations</a:t>
            </a:r>
            <a:r>
              <a:rPr lang="en-US" dirty="0" smtClean="0"/>
              <a:t>.</a:t>
            </a:r>
          </a:p>
          <a:p>
            <a:r>
              <a:rPr lang="en-US" dirty="0" smtClean="0"/>
              <a:t>According to Schumpeter, innovation refers to an application of a new technique of production or new machinery or a new concept to reduce cost and increase profit. In addition, he propounded that innovations are responsible for the occurrence of business cycles.</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12838"/>
          </a:xfrm>
        </p:spPr>
        <p:txBody>
          <a:bodyPr/>
          <a:lstStyle/>
          <a:p>
            <a:r>
              <a:rPr lang="en-US" dirty="0" smtClean="0"/>
              <a:t>5. </a:t>
            </a:r>
            <a:r>
              <a:rPr lang="en-US" b="1" dirty="0" smtClean="0"/>
              <a:t>Keynes Theory</a:t>
            </a:r>
            <a:endParaRPr lang="en-US" dirty="0"/>
          </a:p>
        </p:txBody>
      </p:sp>
      <p:sp>
        <p:nvSpPr>
          <p:cNvPr id="3" name="Content Placeholder 2"/>
          <p:cNvSpPr>
            <a:spLocks noGrp="1"/>
          </p:cNvSpPr>
          <p:nvPr>
            <p:ph idx="1"/>
          </p:nvPr>
        </p:nvSpPr>
        <p:spPr>
          <a:xfrm>
            <a:off x="457200" y="1447800"/>
            <a:ext cx="8229600" cy="5181600"/>
          </a:xfrm>
        </p:spPr>
        <p:txBody>
          <a:bodyPr>
            <a:normAutofit fontScale="92500" lnSpcReduction="10000"/>
          </a:bodyPr>
          <a:lstStyle/>
          <a:p>
            <a:r>
              <a:rPr lang="en-US" dirty="0" smtClean="0"/>
              <a:t>In his theory of business cycles, Keynes advocated that the total demand helps in the determination of various economic factors, such as income, employment, and output. The total demand refers to the demand of consumer and capital goods</a:t>
            </a:r>
            <a:r>
              <a:rPr lang="en-US" dirty="0" smtClean="0"/>
              <a:t>.</a:t>
            </a:r>
          </a:p>
          <a:p>
            <a:r>
              <a:rPr lang="en-US" dirty="0" smtClean="0"/>
              <a:t>Therefore, changes in income and output level are produced by changes in total demand. The total demand is further affected by changes in the demand of investment, which depends on the rate of interest and expected rate of profit.</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dirty="0"/>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Meaning</a:t>
            </a:r>
            <a:endParaRPr lang="en-US" dirty="0"/>
          </a:p>
        </p:txBody>
      </p:sp>
      <p:sp>
        <p:nvSpPr>
          <p:cNvPr id="3" name="Content Placeholder 2"/>
          <p:cNvSpPr>
            <a:spLocks noGrp="1"/>
          </p:cNvSpPr>
          <p:nvPr>
            <p:ph idx="1"/>
          </p:nvPr>
        </p:nvSpPr>
        <p:spPr>
          <a:xfrm>
            <a:off x="457200" y="1600200"/>
            <a:ext cx="5562600" cy="4525963"/>
          </a:xfrm>
        </p:spPr>
        <p:txBody>
          <a:bodyPr/>
          <a:lstStyle/>
          <a:p>
            <a:pPr>
              <a:buNone/>
            </a:pPr>
            <a:r>
              <a:rPr lang="en-US" dirty="0" smtClean="0"/>
              <a:t>The Business cycle is upward and downward of economic activity, going one after another in a cyclical way. It is associated with sweeping fluctuations in economic activities such as production, prices, income, employment, exports, imports, etc.</a:t>
            </a:r>
            <a:endParaRPr lang="en-US" dirty="0"/>
          </a:p>
        </p:txBody>
      </p:sp>
      <p:pic>
        <p:nvPicPr>
          <p:cNvPr id="2050" name="Picture 2" descr="C:\Users\commerceS2\Desktop\Gokila\download (17).jpg"/>
          <p:cNvPicPr>
            <a:picLocks noChangeAspect="1" noChangeArrowheads="1"/>
          </p:cNvPicPr>
          <p:nvPr/>
        </p:nvPicPr>
        <p:blipFill>
          <a:blip r:embed="rId2"/>
          <a:srcRect/>
          <a:stretch>
            <a:fillRect/>
          </a:stretch>
        </p:blipFill>
        <p:spPr bwMode="auto">
          <a:xfrm>
            <a:off x="5791200" y="1676400"/>
            <a:ext cx="3200400" cy="43434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a:t>
            </a:r>
            <a:endParaRPr lang="en-US" dirty="0"/>
          </a:p>
        </p:txBody>
      </p:sp>
      <p:sp>
        <p:nvSpPr>
          <p:cNvPr id="3" name="Content Placeholder 2"/>
          <p:cNvSpPr>
            <a:spLocks noGrp="1"/>
          </p:cNvSpPr>
          <p:nvPr>
            <p:ph idx="1"/>
          </p:nvPr>
        </p:nvSpPr>
        <p:spPr>
          <a:xfrm>
            <a:off x="457200" y="1600200"/>
            <a:ext cx="5791200" cy="4525963"/>
          </a:xfrm>
        </p:spPr>
        <p:txBody>
          <a:bodyPr>
            <a:normAutofit fontScale="92500"/>
          </a:bodyPr>
          <a:lstStyle/>
          <a:p>
            <a:pPr>
              <a:buNone/>
            </a:pPr>
            <a:r>
              <a:rPr lang="en-US" dirty="0" smtClean="0"/>
              <a:t>“ A Business Cycle is composed of a period of good trade characterized by rising prices and low unemployment percentage, alternating with a period of bad trade characterized by falling prices and high unemployment percentage”.</a:t>
            </a:r>
          </a:p>
          <a:p>
            <a:pPr>
              <a:buNone/>
            </a:pPr>
            <a:r>
              <a:rPr lang="en-US" dirty="0"/>
              <a:t>	</a:t>
            </a:r>
            <a:r>
              <a:rPr lang="en-US" dirty="0" smtClean="0"/>
              <a:t>				</a:t>
            </a:r>
            <a:r>
              <a:rPr lang="en-US" dirty="0" smtClean="0"/>
              <a:t>- </a:t>
            </a:r>
            <a:r>
              <a:rPr lang="en-US" dirty="0" smtClean="0"/>
              <a:t>Keynes</a:t>
            </a:r>
            <a:endParaRPr lang="en-US" dirty="0"/>
          </a:p>
        </p:txBody>
      </p:sp>
      <p:pic>
        <p:nvPicPr>
          <p:cNvPr id="3074" name="Picture 2" descr="C:\Users\commerceS2\Desktop\Gokila\images (12).jpg"/>
          <p:cNvPicPr>
            <a:picLocks noChangeAspect="1" noChangeArrowheads="1"/>
          </p:cNvPicPr>
          <p:nvPr/>
        </p:nvPicPr>
        <p:blipFill>
          <a:blip r:embed="rId2"/>
          <a:srcRect/>
          <a:stretch>
            <a:fillRect/>
          </a:stretch>
        </p:blipFill>
        <p:spPr bwMode="auto">
          <a:xfrm>
            <a:off x="6096000" y="1676400"/>
            <a:ext cx="3048000" cy="41148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Features/Characteristics</a:t>
            </a:r>
            <a:endParaRPr lang="en-US" dirty="0"/>
          </a:p>
        </p:txBody>
      </p:sp>
      <p:sp>
        <p:nvSpPr>
          <p:cNvPr id="3" name="Content Placeholder 2"/>
          <p:cNvSpPr>
            <a:spLocks noGrp="1"/>
          </p:cNvSpPr>
          <p:nvPr>
            <p:ph idx="1"/>
          </p:nvPr>
        </p:nvSpPr>
        <p:spPr>
          <a:xfrm>
            <a:off x="457200" y="1600200"/>
            <a:ext cx="8305800" cy="4525963"/>
          </a:xfrm>
        </p:spPr>
        <p:txBody>
          <a:bodyPr>
            <a:normAutofit fontScale="85000" lnSpcReduction="20000"/>
          </a:bodyPr>
          <a:lstStyle/>
          <a:p>
            <a:pPr>
              <a:buFont typeface="Wingdings" pitchFamily="2" charset="2"/>
              <a:buChar char="Ø"/>
            </a:pPr>
            <a:r>
              <a:rPr lang="en-US" dirty="0" smtClean="0"/>
              <a:t>It occurs periodically – The prosperity and depression will be occurring alternatively.</a:t>
            </a:r>
          </a:p>
          <a:p>
            <a:pPr>
              <a:buFont typeface="Wingdings" pitchFamily="2" charset="2"/>
              <a:buChar char="Ø"/>
            </a:pPr>
            <a:r>
              <a:rPr lang="en-US" dirty="0" smtClean="0"/>
              <a:t>It is all embracing – Affects all industries in the entire economy.</a:t>
            </a:r>
          </a:p>
          <a:p>
            <a:pPr>
              <a:buFont typeface="Wingdings" pitchFamily="2" charset="2"/>
              <a:buChar char="Ø"/>
            </a:pPr>
            <a:r>
              <a:rPr lang="en-US" dirty="0" smtClean="0"/>
              <a:t>It is wave-like – it will have a set pattern of movements which is analogous to waves. </a:t>
            </a:r>
            <a:endParaRPr lang="en-US" dirty="0"/>
          </a:p>
          <a:p>
            <a:pPr>
              <a:buFont typeface="Wingdings" pitchFamily="2" charset="2"/>
              <a:buChar char="Ø"/>
            </a:pPr>
            <a:r>
              <a:rPr lang="en-US" dirty="0" smtClean="0"/>
              <a:t>The process is cumulative and self-reinforcing – the upward and downward movements are cumulative in their process. </a:t>
            </a:r>
          </a:p>
          <a:p>
            <a:pPr>
              <a:buFont typeface="Wingdings" pitchFamily="2" charset="2"/>
              <a:buChar char="Ø"/>
            </a:pPr>
            <a:r>
              <a:rPr lang="en-US" dirty="0" smtClean="0"/>
              <a:t>The cycles will be similar but not identical – different cycles and waves in the business cycles will be similar but not identical.</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Phases of Business Cycle</a:t>
            </a:r>
            <a:endParaRPr lang="en-US" dirty="0"/>
          </a:p>
        </p:txBody>
      </p:sp>
      <p:pic>
        <p:nvPicPr>
          <p:cNvPr id="4098" name="Picture 2" descr="C:\Users\commerceS2\Desktop\Gokila\Four-Phases-of-Business-Cycle.jpg"/>
          <p:cNvPicPr>
            <a:picLocks noGrp="1" noChangeAspect="1" noChangeArrowheads="1"/>
          </p:cNvPicPr>
          <p:nvPr>
            <p:ph idx="1"/>
          </p:nvPr>
        </p:nvPicPr>
        <p:blipFill>
          <a:blip r:embed="rId2"/>
          <a:srcRect/>
          <a:stretch>
            <a:fillRect/>
          </a:stretch>
        </p:blipFill>
        <p:spPr bwMode="auto">
          <a:xfrm>
            <a:off x="304800" y="1524000"/>
            <a:ext cx="8458200" cy="48768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1. Prosperity Phase</a:t>
            </a:r>
            <a:endParaRPr lang="en-US" dirty="0"/>
          </a:p>
        </p:txBody>
      </p:sp>
      <p:sp>
        <p:nvSpPr>
          <p:cNvPr id="3" name="Content Placeholder 2"/>
          <p:cNvSpPr>
            <a:spLocks noGrp="1"/>
          </p:cNvSpPr>
          <p:nvPr>
            <p:ph idx="1"/>
          </p:nvPr>
        </p:nvSpPr>
        <p:spPr>
          <a:xfrm>
            <a:off x="457200" y="1600200"/>
            <a:ext cx="5943600" cy="4525963"/>
          </a:xfrm>
        </p:spPr>
        <p:txBody>
          <a:bodyPr>
            <a:normAutofit fontScale="85000" lnSpcReduction="10000"/>
          </a:bodyPr>
          <a:lstStyle/>
          <a:p>
            <a:pPr>
              <a:buFont typeface="Wingdings" pitchFamily="2" charset="2"/>
              <a:buChar char="§"/>
            </a:pPr>
            <a:r>
              <a:rPr lang="en-US" dirty="0" smtClean="0"/>
              <a:t>High level of output and trade.</a:t>
            </a:r>
          </a:p>
          <a:p>
            <a:pPr>
              <a:buFont typeface="Wingdings" pitchFamily="2" charset="2"/>
              <a:buChar char="§"/>
            </a:pPr>
            <a:r>
              <a:rPr lang="en-US" dirty="0" smtClean="0"/>
              <a:t>High level of effective demand.</a:t>
            </a:r>
          </a:p>
          <a:p>
            <a:pPr>
              <a:buFont typeface="Wingdings" pitchFamily="2" charset="2"/>
              <a:buChar char="§"/>
            </a:pPr>
            <a:r>
              <a:rPr lang="en-US" dirty="0" smtClean="0"/>
              <a:t>High level of income and employment.</a:t>
            </a:r>
          </a:p>
          <a:p>
            <a:pPr>
              <a:buFont typeface="Wingdings" pitchFamily="2" charset="2"/>
              <a:buChar char="§"/>
            </a:pPr>
            <a:r>
              <a:rPr lang="en-US" dirty="0" smtClean="0"/>
              <a:t>Rising interest rates.</a:t>
            </a:r>
          </a:p>
          <a:p>
            <a:pPr>
              <a:buFont typeface="Wingdings" pitchFamily="2" charset="2"/>
              <a:buChar char="§"/>
            </a:pPr>
            <a:r>
              <a:rPr lang="en-US" dirty="0" smtClean="0"/>
              <a:t>Inflation.</a:t>
            </a:r>
          </a:p>
          <a:p>
            <a:pPr>
              <a:buFont typeface="Wingdings" pitchFamily="2" charset="2"/>
              <a:buChar char="§"/>
            </a:pPr>
            <a:r>
              <a:rPr lang="en-US" dirty="0" smtClean="0"/>
              <a:t>Large expansion of bank credit.</a:t>
            </a:r>
          </a:p>
          <a:p>
            <a:pPr>
              <a:buFont typeface="Wingdings" pitchFamily="2" charset="2"/>
              <a:buChar char="§"/>
            </a:pPr>
            <a:r>
              <a:rPr lang="en-US" dirty="0" smtClean="0"/>
              <a:t>Overall business optimism.</a:t>
            </a:r>
          </a:p>
          <a:p>
            <a:pPr>
              <a:buFont typeface="Wingdings" pitchFamily="2" charset="2"/>
              <a:buChar char="§"/>
            </a:pPr>
            <a:r>
              <a:rPr lang="en-US" dirty="0" smtClean="0"/>
              <a:t>A high level of MEC (Marginal efficiency of capital) and investment.</a:t>
            </a:r>
          </a:p>
          <a:p>
            <a:endParaRPr lang="en-US" dirty="0"/>
          </a:p>
        </p:txBody>
      </p:sp>
      <p:pic>
        <p:nvPicPr>
          <p:cNvPr id="5122" name="Picture 2" descr="C:\Users\commerceS2\Desktop\Gokila\download (18).jpg"/>
          <p:cNvPicPr>
            <a:picLocks noChangeAspect="1" noChangeArrowheads="1"/>
          </p:cNvPicPr>
          <p:nvPr/>
        </p:nvPicPr>
        <p:blipFill>
          <a:blip r:embed="rId2"/>
          <a:srcRect/>
          <a:stretch>
            <a:fillRect/>
          </a:stretch>
        </p:blipFill>
        <p:spPr bwMode="auto">
          <a:xfrm>
            <a:off x="6324601" y="1600200"/>
            <a:ext cx="2819400" cy="40386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2. Recession Phase</a:t>
            </a:r>
            <a:endParaRPr lang="en-US" dirty="0"/>
          </a:p>
        </p:txBody>
      </p:sp>
      <p:sp>
        <p:nvSpPr>
          <p:cNvPr id="3" name="Content Placeholder 2"/>
          <p:cNvSpPr>
            <a:spLocks noGrp="1"/>
          </p:cNvSpPr>
          <p:nvPr>
            <p:ph idx="1"/>
          </p:nvPr>
        </p:nvSpPr>
        <p:spPr>
          <a:xfrm>
            <a:off x="457200" y="1600200"/>
            <a:ext cx="5638800" cy="4525963"/>
          </a:xfrm>
        </p:spPr>
        <p:txBody>
          <a:bodyPr>
            <a:normAutofit fontScale="92500"/>
          </a:bodyPr>
          <a:lstStyle/>
          <a:p>
            <a:r>
              <a:rPr lang="en-US" dirty="0" smtClean="0"/>
              <a:t>During a recession period, the economic activities slow down</a:t>
            </a:r>
            <a:r>
              <a:rPr lang="en-US" dirty="0" smtClean="0"/>
              <a:t>.</a:t>
            </a:r>
            <a:r>
              <a:rPr lang="en-US" dirty="0" smtClean="0"/>
              <a:t> There is a steady decline in the output, income, employment, prices and profits. </a:t>
            </a:r>
            <a:endParaRPr lang="en-US" dirty="0" smtClean="0"/>
          </a:p>
          <a:p>
            <a:r>
              <a:rPr lang="en-US" dirty="0" smtClean="0"/>
              <a:t>The </a:t>
            </a:r>
            <a:r>
              <a:rPr lang="en-US" dirty="0" smtClean="0"/>
              <a:t>businessmen lose confidence and become </a:t>
            </a:r>
            <a:r>
              <a:rPr lang="en-US" dirty="0" smtClean="0"/>
              <a:t>pessimistic.</a:t>
            </a:r>
          </a:p>
          <a:p>
            <a:r>
              <a:rPr lang="en-US" dirty="0" smtClean="0"/>
              <a:t>It reduces investment.</a:t>
            </a:r>
            <a:endParaRPr lang="en-US" dirty="0"/>
          </a:p>
        </p:txBody>
      </p:sp>
      <p:pic>
        <p:nvPicPr>
          <p:cNvPr id="6146" name="Picture 2" descr="C:\Users\commerceS2\Desktop\Gokila\images (14).jpg"/>
          <p:cNvPicPr>
            <a:picLocks noChangeAspect="1" noChangeArrowheads="1"/>
          </p:cNvPicPr>
          <p:nvPr/>
        </p:nvPicPr>
        <p:blipFill>
          <a:blip r:embed="rId2"/>
          <a:srcRect/>
          <a:stretch>
            <a:fillRect/>
          </a:stretch>
        </p:blipFill>
        <p:spPr bwMode="auto">
          <a:xfrm>
            <a:off x="6172200" y="1905000"/>
            <a:ext cx="2809875" cy="396240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3. Depression Phase</a:t>
            </a:r>
            <a:br>
              <a:rPr lang="en-US" b="1" dirty="0" smtClean="0"/>
            </a:br>
            <a:endParaRPr lang="en-US" dirty="0"/>
          </a:p>
        </p:txBody>
      </p:sp>
      <p:sp>
        <p:nvSpPr>
          <p:cNvPr id="3" name="Content Placeholder 2"/>
          <p:cNvSpPr>
            <a:spLocks noGrp="1"/>
          </p:cNvSpPr>
          <p:nvPr>
            <p:ph idx="1"/>
          </p:nvPr>
        </p:nvSpPr>
        <p:spPr>
          <a:xfrm>
            <a:off x="457200" y="1600200"/>
            <a:ext cx="5715000" cy="4525963"/>
          </a:xfrm>
        </p:spPr>
        <p:txBody>
          <a:bodyPr>
            <a:normAutofit fontScale="85000" lnSpcReduction="10000"/>
          </a:bodyPr>
          <a:lstStyle/>
          <a:p>
            <a:pPr>
              <a:buFont typeface="Wingdings" pitchFamily="2" charset="2"/>
              <a:buChar char="v"/>
            </a:pPr>
            <a:r>
              <a:rPr lang="en-US" dirty="0" smtClean="0"/>
              <a:t>Fall in volume of output and trade.</a:t>
            </a:r>
          </a:p>
          <a:p>
            <a:pPr>
              <a:buFont typeface="Wingdings" pitchFamily="2" charset="2"/>
              <a:buChar char="v"/>
            </a:pPr>
            <a:r>
              <a:rPr lang="en-US" dirty="0" smtClean="0"/>
              <a:t>Fall in income and rise in unemployment.</a:t>
            </a:r>
          </a:p>
          <a:p>
            <a:pPr>
              <a:buFont typeface="Wingdings" pitchFamily="2" charset="2"/>
              <a:buChar char="v"/>
            </a:pPr>
            <a:r>
              <a:rPr lang="en-US" dirty="0" smtClean="0"/>
              <a:t>Decline in consumption and demand.</a:t>
            </a:r>
          </a:p>
          <a:p>
            <a:pPr>
              <a:buFont typeface="Wingdings" pitchFamily="2" charset="2"/>
              <a:buChar char="v"/>
            </a:pPr>
            <a:r>
              <a:rPr lang="en-US" dirty="0" smtClean="0"/>
              <a:t>Fall in interest rate.</a:t>
            </a:r>
          </a:p>
          <a:p>
            <a:pPr>
              <a:buFont typeface="Wingdings" pitchFamily="2" charset="2"/>
              <a:buChar char="v"/>
            </a:pPr>
            <a:r>
              <a:rPr lang="en-US" dirty="0" smtClean="0"/>
              <a:t>Deflation.</a:t>
            </a:r>
          </a:p>
          <a:p>
            <a:pPr>
              <a:buFont typeface="Wingdings" pitchFamily="2" charset="2"/>
              <a:buChar char="v"/>
            </a:pPr>
            <a:r>
              <a:rPr lang="en-US" dirty="0" smtClean="0"/>
              <a:t>Contraction of bank credit.</a:t>
            </a:r>
          </a:p>
          <a:p>
            <a:pPr>
              <a:buFont typeface="Wingdings" pitchFamily="2" charset="2"/>
              <a:buChar char="v"/>
            </a:pPr>
            <a:r>
              <a:rPr lang="en-US" dirty="0" smtClean="0"/>
              <a:t>Overall business pessimism.</a:t>
            </a:r>
          </a:p>
          <a:p>
            <a:pPr>
              <a:buFont typeface="Wingdings" pitchFamily="2" charset="2"/>
              <a:buChar char="v"/>
            </a:pPr>
            <a:r>
              <a:rPr lang="en-US" dirty="0" smtClean="0"/>
              <a:t>Fall in MEC (Marginal efficiency of capital) and investment.</a:t>
            </a:r>
          </a:p>
          <a:p>
            <a:endParaRPr lang="en-US" dirty="0"/>
          </a:p>
        </p:txBody>
      </p:sp>
      <p:pic>
        <p:nvPicPr>
          <p:cNvPr id="7170" name="Picture 2" descr="C:\Users\commerceS2\Desktop\Gokila\images (15).jpg"/>
          <p:cNvPicPr>
            <a:picLocks noChangeAspect="1" noChangeArrowheads="1"/>
          </p:cNvPicPr>
          <p:nvPr/>
        </p:nvPicPr>
        <p:blipFill>
          <a:blip r:embed="rId2"/>
          <a:srcRect/>
          <a:stretch>
            <a:fillRect/>
          </a:stretch>
        </p:blipFill>
        <p:spPr bwMode="auto">
          <a:xfrm>
            <a:off x="6172200" y="1524000"/>
            <a:ext cx="2819400" cy="41148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4. Recovery Phase</a:t>
            </a:r>
            <a:br>
              <a:rPr lang="en-US" b="1" dirty="0" smtClean="0"/>
            </a:br>
            <a:endParaRPr lang="en-US" dirty="0"/>
          </a:p>
        </p:txBody>
      </p:sp>
      <p:sp>
        <p:nvSpPr>
          <p:cNvPr id="3" name="Content Placeholder 2"/>
          <p:cNvSpPr>
            <a:spLocks noGrp="1"/>
          </p:cNvSpPr>
          <p:nvPr>
            <p:ph idx="1"/>
          </p:nvPr>
        </p:nvSpPr>
        <p:spPr>
          <a:xfrm>
            <a:off x="457200" y="1600200"/>
            <a:ext cx="5715000" cy="4525963"/>
          </a:xfrm>
        </p:spPr>
        <p:txBody>
          <a:bodyPr>
            <a:normAutofit fontScale="85000" lnSpcReduction="20000"/>
          </a:bodyPr>
          <a:lstStyle/>
          <a:p>
            <a:r>
              <a:rPr lang="en-US" dirty="0" smtClean="0"/>
              <a:t>During the period of revival or recovery, there are expansions and rise in economic </a:t>
            </a:r>
            <a:r>
              <a:rPr lang="en-US" dirty="0" smtClean="0"/>
              <a:t>activities.</a:t>
            </a:r>
          </a:p>
          <a:p>
            <a:r>
              <a:rPr lang="en-US" dirty="0" smtClean="0"/>
              <a:t>When </a:t>
            </a:r>
            <a:r>
              <a:rPr lang="en-US" dirty="0" smtClean="0"/>
              <a:t>demand starts rising, production increases and this causes an increase in investment</a:t>
            </a:r>
            <a:r>
              <a:rPr lang="en-US" dirty="0" smtClean="0"/>
              <a:t>.</a:t>
            </a:r>
          </a:p>
          <a:p>
            <a:r>
              <a:rPr lang="en-US" dirty="0" smtClean="0"/>
              <a:t> </a:t>
            </a:r>
            <a:r>
              <a:rPr lang="en-US" dirty="0" smtClean="0"/>
              <a:t>There is a steady rise in output, income, employment, prices and profits</a:t>
            </a:r>
            <a:r>
              <a:rPr lang="en-US" dirty="0" smtClean="0"/>
              <a:t>.</a:t>
            </a:r>
          </a:p>
          <a:p>
            <a:r>
              <a:rPr lang="en-US" dirty="0" smtClean="0"/>
              <a:t> </a:t>
            </a:r>
            <a:r>
              <a:rPr lang="en-US" dirty="0" smtClean="0"/>
              <a:t>The businessmen gain confidence and become optimistic (Positive). This increases investments. </a:t>
            </a:r>
            <a:endParaRPr lang="en-US" dirty="0"/>
          </a:p>
        </p:txBody>
      </p:sp>
      <p:pic>
        <p:nvPicPr>
          <p:cNvPr id="8195" name="Picture 3" descr="C:\Users\commerceS2\Desktop\Gokila\slide_17.jpg"/>
          <p:cNvPicPr>
            <a:picLocks noChangeAspect="1" noChangeArrowheads="1"/>
          </p:cNvPicPr>
          <p:nvPr/>
        </p:nvPicPr>
        <p:blipFill>
          <a:blip r:embed="rId2"/>
          <a:srcRect/>
          <a:stretch>
            <a:fillRect/>
          </a:stretch>
        </p:blipFill>
        <p:spPr bwMode="auto">
          <a:xfrm>
            <a:off x="6019800" y="1676400"/>
            <a:ext cx="2971800" cy="4267200"/>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TotalTime>
  <Words>831</Words>
  <Application>Microsoft Office PowerPoint</Application>
  <PresentationFormat>On-screen Show (4:3)</PresentationFormat>
  <Paragraphs>58</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Business Cycle/Trade Cycle</vt:lpstr>
      <vt:lpstr>Meaning</vt:lpstr>
      <vt:lpstr>Definition</vt:lpstr>
      <vt:lpstr>Features/Characteristics</vt:lpstr>
      <vt:lpstr>Phases of Business Cycle</vt:lpstr>
      <vt:lpstr> 1. Prosperity Phase</vt:lpstr>
      <vt:lpstr> 2. Recession Phase</vt:lpstr>
      <vt:lpstr>3. Depression Phase </vt:lpstr>
      <vt:lpstr>4. Recovery Phase </vt:lpstr>
      <vt:lpstr>Theories of Business Cycle</vt:lpstr>
      <vt:lpstr>Slide 11</vt:lpstr>
      <vt:lpstr>Slide 12</vt:lpstr>
      <vt:lpstr>4. Schumpeter’s Theory of Innovation</vt:lpstr>
      <vt:lpstr>5. Keynes Theory</vt:lpstr>
      <vt:lpstr>Slide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Cycle/Trade Cycle</dc:title>
  <dc:creator>User</dc:creator>
  <cp:lastModifiedBy>commerceS2</cp:lastModifiedBy>
  <cp:revision>6</cp:revision>
  <dcterms:created xsi:type="dcterms:W3CDTF">2018-10-08T07:43:38Z</dcterms:created>
  <dcterms:modified xsi:type="dcterms:W3CDTF">2018-10-08T10:02:22Z</dcterms:modified>
</cp:coreProperties>
</file>